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59" r:id="rId4"/>
    <p:sldId id="267" r:id="rId5"/>
    <p:sldId id="261" r:id="rId6"/>
    <p:sldId id="260" r:id="rId7"/>
    <p:sldId id="273" r:id="rId8"/>
    <p:sldId id="266" r:id="rId9"/>
    <p:sldId id="257" r:id="rId10"/>
    <p:sldId id="25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8525" y="3536950"/>
            <a:ext cx="2060575" cy="2750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4260850"/>
            <a:ext cx="3450590" cy="1918335"/>
          </a:xfrm>
          <a:prstGeom prst="rect">
            <a:avLst/>
          </a:prstGeom>
        </p:spPr>
      </p:pic>
      <p:pic>
        <p:nvPicPr>
          <p:cNvPr id="4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060" y="-317"/>
            <a:ext cx="3116580" cy="3754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91335" y="6287135"/>
            <a:ext cx="25990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ctr">
              <a:lnSpc>
                <a:spcPct val="150000"/>
              </a:lnSpc>
              <a:buFont typeface="微软雅黑" panose="020B0503020204020204" charset="-122"/>
              <a:buChar char="▲"/>
            </a:pP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播前（</a:t>
            </a: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5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月份）</a:t>
            </a:r>
            <a:endParaRPr kumimoji="1" lang="zh-CN" altLang="en-US" kern="1300" dirty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09285" y="6351270"/>
            <a:ext cx="25990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ctr">
              <a:lnSpc>
                <a:spcPct val="150000"/>
              </a:lnSpc>
              <a:buFont typeface="微软雅黑" panose="020B0503020204020204" charset="-122"/>
              <a:buChar char="▲"/>
            </a:pP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生长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阶段（</a:t>
            </a: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8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月份）</a:t>
            </a:r>
            <a:endParaRPr kumimoji="1" lang="zh-CN" altLang="en-US" kern="1300" dirty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9135" y="3696970"/>
            <a:ext cx="25990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ctr">
              <a:lnSpc>
                <a:spcPct val="150000"/>
              </a:lnSpc>
              <a:buFont typeface="微软雅黑" panose="020B0503020204020204" charset="-122"/>
              <a:buChar char="▲"/>
            </a:pP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样地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示意图</a:t>
            </a:r>
            <a:endParaRPr kumimoji="1" lang="zh-CN" altLang="en-US" kern="1300" dirty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30" y="3536950"/>
            <a:ext cx="2061845" cy="27508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730615" y="6351270"/>
            <a:ext cx="25990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ctr">
              <a:lnSpc>
                <a:spcPct val="150000"/>
              </a:lnSpc>
              <a:buFont typeface="微软雅黑" panose="020B0503020204020204" charset="-122"/>
              <a:buChar char="▲"/>
            </a:pP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收获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阶段（</a:t>
            </a: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10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月份）</a:t>
            </a:r>
            <a:endParaRPr kumimoji="1" lang="zh-CN" altLang="en-US" kern="1300" dirty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610" y="106045"/>
            <a:ext cx="1915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+mj-lt"/>
                <a:cs typeface="+mj-lt"/>
              </a:rPr>
              <a:t>采样</a:t>
            </a:r>
            <a:r>
              <a:rPr lang="zh-CN" altLang="en-US" sz="2400" b="1">
                <a:latin typeface="+mj-lt"/>
                <a:cs typeface="+mj-lt"/>
              </a:rPr>
              <a:t>情况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86705" y="996315"/>
            <a:ext cx="653986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取样深度：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0-40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cm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测样指标：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pH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、全磷、全氮、有机质、速效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磷、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硝态氮、氨态氮、电导率、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含水率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小区重复取样：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" name="文本框 48"/>
          <p:cNvSpPr txBox="1"/>
          <p:nvPr/>
        </p:nvSpPr>
        <p:spPr>
          <a:xfrm>
            <a:off x="186055" y="64770"/>
            <a:ext cx="2159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+mj-lt"/>
                <a:cs typeface="+mj-lt"/>
              </a:rPr>
              <a:t>原始</a:t>
            </a:r>
            <a:r>
              <a:rPr lang="zh-CN" altLang="en-US" sz="2400" b="1">
                <a:latin typeface="+mj-lt"/>
                <a:cs typeface="+mj-lt"/>
              </a:rPr>
              <a:t>数据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740" y="4613910"/>
            <a:ext cx="1051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+mj-lt"/>
                <a:cs typeface="+mj-lt"/>
              </a:rPr>
              <a:t>10</a:t>
            </a:r>
            <a:r>
              <a:rPr lang="zh-CN" altLang="en-US" sz="2000" b="1">
                <a:latin typeface="+mj-lt"/>
                <a:cs typeface="+mj-lt"/>
              </a:rPr>
              <a:t>月</a:t>
            </a:r>
            <a:endParaRPr lang="zh-CN" altLang="en-US" sz="2000" b="1">
              <a:latin typeface="+mj-lt"/>
              <a:cs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525145"/>
            <a:ext cx="10788015" cy="2705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924685"/>
            <a:ext cx="1051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+mj-lt"/>
                <a:cs typeface="+mj-lt"/>
              </a:rPr>
              <a:t>8</a:t>
            </a:r>
            <a:r>
              <a:rPr lang="zh-CN" altLang="en-US" sz="2000" b="1">
                <a:latin typeface="+mj-lt"/>
                <a:cs typeface="+mj-lt"/>
              </a:rPr>
              <a:t>月</a:t>
            </a:r>
            <a:endParaRPr lang="zh-CN" altLang="en-US" sz="2000" b="1">
              <a:latin typeface="+mj-lt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3564255"/>
            <a:ext cx="10779125" cy="2767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1536065"/>
            <a:ext cx="10776585" cy="191198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105535" y="877570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8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4007485"/>
            <a:ext cx="10742295" cy="19723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95705" y="3547110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10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415" y="55880"/>
            <a:ext cx="453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+mj-lt"/>
                <a:cs typeface="+mj-lt"/>
              </a:rPr>
              <a:t>对</a:t>
            </a:r>
            <a:r>
              <a:rPr lang="zh-CN" altLang="en-US" sz="2400" b="1">
                <a:latin typeface="+mj-lt"/>
                <a:cs typeface="+mj-lt"/>
              </a:rPr>
              <a:t>相同品种数据取均值</a:t>
            </a:r>
            <a:r>
              <a:rPr lang="zh-CN" altLang="en-US" sz="2400" b="1">
                <a:latin typeface="+mj-lt"/>
                <a:cs typeface="+mj-lt"/>
              </a:rPr>
              <a:t>后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87380" y="1437640"/>
            <a:ext cx="837565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787380" y="4007485"/>
            <a:ext cx="837565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14950" y="1437640"/>
            <a:ext cx="837565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88610" y="3938905"/>
            <a:ext cx="837565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49750" y="1437640"/>
            <a:ext cx="837565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399280" y="3938905"/>
            <a:ext cx="837565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" name="文本框 48"/>
          <p:cNvSpPr txBox="1"/>
          <p:nvPr/>
        </p:nvSpPr>
        <p:spPr>
          <a:xfrm>
            <a:off x="1146810" y="887730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8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5705" y="3713480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10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0" y="1348105"/>
            <a:ext cx="10379710" cy="2199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245610"/>
            <a:ext cx="10401300" cy="2131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1200" y="0"/>
            <a:ext cx="453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+mj-lt"/>
                <a:cs typeface="+mj-lt"/>
              </a:rPr>
              <a:t>对相同</a:t>
            </a:r>
            <a:r>
              <a:rPr lang="zh-CN" altLang="en-US" sz="2400" b="1">
                <a:latin typeface="+mj-lt"/>
                <a:cs typeface="+mj-lt"/>
              </a:rPr>
              <a:t>播期数据取均值</a:t>
            </a:r>
            <a:r>
              <a:rPr lang="zh-CN" altLang="en-US" sz="2400" b="1">
                <a:latin typeface="+mj-lt"/>
                <a:cs typeface="+mj-lt"/>
              </a:rPr>
              <a:t>后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99445" y="1348105"/>
            <a:ext cx="836930" cy="21990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799445" y="4173855"/>
            <a:ext cx="837565" cy="228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09565" y="1348105"/>
            <a:ext cx="836930" cy="21990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409565" y="4178300"/>
            <a:ext cx="845185" cy="22834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463415" y="1347470"/>
            <a:ext cx="845185" cy="2199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463415" y="4173855"/>
            <a:ext cx="845185" cy="22879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48360" y="329565"/>
            <a:ext cx="1553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uFillTx/>
              </a:rPr>
              <a:t>含水量：</a:t>
            </a:r>
            <a:endParaRPr lang="zh-CN" altLang="en-US" sz="2400" b="1">
              <a:solidFill>
                <a:schemeClr val="tx1"/>
              </a:solidFill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1169035"/>
            <a:ext cx="5396230" cy="45199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57645" y="1087755"/>
            <a:ext cx="5141595" cy="4227830"/>
          </a:xfrm>
          <a:prstGeom prst="rect">
            <a:avLst/>
          </a:prstGeom>
          <a:noFill/>
          <a:ln w="19050">
            <a:solidFill>
              <a:srgbClr val="26864F"/>
            </a:solidFill>
          </a:ln>
        </p:spPr>
        <p:txBody>
          <a:bodyPr wrap="square" rtlCol="0">
            <a:no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/>
              <a:t>降水气温因素</a:t>
            </a:r>
            <a:r>
              <a:rPr lang="zh-CN" altLang="en-US"/>
              <a:t>：</a:t>
            </a:r>
            <a:r>
              <a:rPr lang="en-US" altLang="zh-CN"/>
              <a:t>8</a:t>
            </a:r>
            <a:r>
              <a:rPr lang="zh-CN" altLang="en-US"/>
              <a:t>月份降水较多，但是伴随高温，夏季西藏气温较高，太阳辐射强烈，日照时间长，土壤表面温度升高，地表蒸发强烈</a:t>
            </a:r>
            <a:r>
              <a:rPr lang="zh-CN" altLang="en-US"/>
              <a:t>；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/>
              <a:t>植被因素</a:t>
            </a:r>
            <a:r>
              <a:rPr lang="zh-CN" altLang="en-US"/>
              <a:t>：夏季是植物生长旺盛期，植被通过根系大量吸收土壤中的水分，用于蒸腾作用和生长发育，导致土壤水分减少；秋季植被生长速度减缓，对土壤水分的需求减少，土壤水分得以保存，含水量相对较高。而且，秋季植被凋落物增多，覆盖在土壤表面，能够减少土壤水分蒸发，对保持土壤水分也有一定作用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1645" y="5838190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ctr">
              <a:lnSpc>
                <a:spcPct val="150000"/>
              </a:lnSpc>
              <a:buFont typeface="微软雅黑" panose="020B0503020204020204" charset="-122"/>
              <a:buChar char="▲"/>
            </a:pP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2024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年</a:t>
            </a: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8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月份、</a:t>
            </a: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10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月份的重量含水量变化特征</a:t>
            </a:r>
            <a:endParaRPr kumimoji="1" lang="zh-CN" altLang="en-US" kern="1300" dirty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1445260"/>
            <a:ext cx="4363085" cy="3803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08350" y="176530"/>
            <a:ext cx="608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不同播期</a:t>
            </a:r>
            <a:r>
              <a:rPr lang="en-US" altLang="zh-CN" sz="2000" b="1"/>
              <a:t>8</a:t>
            </a:r>
            <a:r>
              <a:rPr lang="zh-CN" altLang="en-US" sz="2000" b="1"/>
              <a:t>月份、</a:t>
            </a:r>
            <a:r>
              <a:rPr lang="en-US" altLang="zh-CN" sz="2000" b="1"/>
              <a:t>10</a:t>
            </a:r>
            <a:r>
              <a:rPr lang="zh-CN" altLang="en-US" sz="2000" b="1"/>
              <a:t>月份土壤</a:t>
            </a:r>
            <a:r>
              <a:rPr lang="zh-CN" altLang="en-US" sz="2000" b="1">
                <a:solidFill>
                  <a:srgbClr val="FF0000"/>
                </a:solidFill>
              </a:rPr>
              <a:t>有机质</a:t>
            </a:r>
            <a:r>
              <a:rPr lang="zh-CN" altLang="en-US" sz="2000" b="1"/>
              <a:t>、</a:t>
            </a:r>
            <a:r>
              <a:rPr lang="zh-CN" altLang="en-US" sz="2000" b="1">
                <a:solidFill>
                  <a:srgbClr val="FF0000"/>
                </a:solidFill>
              </a:rPr>
              <a:t>全氮</a:t>
            </a:r>
            <a:r>
              <a:rPr lang="zh-CN" altLang="en-US" sz="2000" b="1"/>
              <a:t>含量特征</a:t>
            </a:r>
            <a:endParaRPr lang="zh-CN" altLang="en-US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5269230" y="1858645"/>
            <a:ext cx="1754505" cy="2967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不同播期下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月份即收获期的土壤有机质、全氮含量均较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月份。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464310"/>
            <a:ext cx="4439285" cy="3776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83640" y="5396865"/>
            <a:ext cx="9925685" cy="1271905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青稞生长后期</a:t>
            </a:r>
            <a:r>
              <a:rPr lang="zh-CN" altLang="en-US" b="1">
                <a:solidFill>
                  <a:srgbClr val="FF0000"/>
                </a:solidFill>
              </a:rPr>
              <a:t>根系分泌物</a:t>
            </a:r>
            <a:r>
              <a:rPr lang="zh-CN" altLang="en-US" b="1"/>
              <a:t>和作物残留物的分解积累，</a:t>
            </a:r>
            <a:r>
              <a:rPr lang="zh-CN" altLang="en-US" b="1">
                <a:solidFill>
                  <a:srgbClr val="FF0000"/>
                </a:solidFill>
              </a:rPr>
              <a:t>微生物</a:t>
            </a:r>
            <a:r>
              <a:rPr lang="zh-CN" altLang="en-US" b="1"/>
              <a:t>的持续活动以及气候变化（气温下降、湿度适中）等多重因素共同作用的结果。这些因素促进了</a:t>
            </a:r>
            <a:r>
              <a:rPr lang="zh-CN" altLang="en-US" b="1">
                <a:solidFill>
                  <a:srgbClr val="FF0000"/>
                </a:solidFill>
              </a:rPr>
              <a:t>有机物的分解</a:t>
            </a:r>
            <a:r>
              <a:rPr lang="zh-CN" altLang="en-US" b="1"/>
              <a:t>、</a:t>
            </a:r>
            <a:r>
              <a:rPr lang="zh-CN" altLang="en-US" b="1">
                <a:solidFill>
                  <a:srgbClr val="FF0000"/>
                </a:solidFill>
              </a:rPr>
              <a:t>氮的矿化和积累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215" y="1299210"/>
            <a:ext cx="560324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2590" y="6064250"/>
            <a:ext cx="11386820" cy="46037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 b="1"/>
              <a:t>土壤理化性质对植物生长有重要影响，但可能并非直接决定产量，尤其是在特定的气候和管理条件（不同播期、不同品种）下。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6076315" y="727710"/>
            <a:ext cx="59740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/>
              <a:t>播期</a:t>
            </a:r>
            <a:endParaRPr lang="zh-CN" altLang="en-US" sz="1600" b="1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气候适应性：</a:t>
            </a:r>
            <a:r>
              <a:rPr lang="zh-CN" altLang="en-US" sz="1600"/>
              <a:t>不同播期意味着青稞在不同的气候条件下生长。青稞作为一种高原作物，对气候有</a:t>
            </a:r>
            <a:r>
              <a:rPr lang="zh-CN" altLang="en-US" sz="1600">
                <a:solidFill>
                  <a:srgbClr val="C00000"/>
                </a:solidFill>
              </a:rPr>
              <a:t>较强的适应性</a:t>
            </a:r>
            <a:r>
              <a:rPr lang="zh-CN" altLang="en-US" sz="1600"/>
              <a:t>，不同播期会影响其生长期间的温度、降水和光照条件。</a:t>
            </a:r>
            <a:endParaRPr lang="zh-CN" altLang="en-US" sz="16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生育期的调整</a:t>
            </a:r>
            <a:r>
              <a:rPr lang="zh-CN" altLang="en-US" sz="1600"/>
              <a:t>：青稞的生育期受到温度和光照的影响，不同播期能调整青稞的生长周期，使其在生育期间最大程度地避开</a:t>
            </a:r>
            <a:r>
              <a:rPr lang="zh-CN" altLang="en-US" sz="1600">
                <a:solidFill>
                  <a:srgbClr val="C00000"/>
                </a:solidFill>
              </a:rPr>
              <a:t>极端天气</a:t>
            </a:r>
            <a:r>
              <a:rPr lang="zh-CN" altLang="en-US" sz="1600"/>
              <a:t>（如高温、低温、干旱等）。此外，不同播期还会带来地表和耕层结构、</a:t>
            </a:r>
            <a:r>
              <a:rPr lang="zh-CN" altLang="en-US" sz="1600">
                <a:solidFill>
                  <a:srgbClr val="C00000"/>
                </a:solidFill>
              </a:rPr>
              <a:t>微生物</a:t>
            </a:r>
            <a:r>
              <a:rPr lang="zh-CN" altLang="en-US" sz="1600"/>
              <a:t>群落</a:t>
            </a:r>
            <a:r>
              <a:rPr lang="zh-CN" altLang="en-US" sz="1600"/>
              <a:t>差异。</a:t>
            </a:r>
            <a:endParaRPr lang="zh-CN" altLang="en-US" sz="160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b="1"/>
              <a:t>品种</a:t>
            </a:r>
            <a:endParaRPr lang="zh-CN" altLang="en-US" sz="1600" b="1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抗逆性</a:t>
            </a:r>
            <a:r>
              <a:rPr lang="zh-CN" altLang="en-US" sz="1600"/>
              <a:t>：不同品种的青稞对环境的</a:t>
            </a:r>
            <a:r>
              <a:rPr lang="zh-CN" altLang="en-US" sz="1600">
                <a:solidFill>
                  <a:srgbClr val="C00000"/>
                </a:solidFill>
              </a:rPr>
              <a:t>适应性差异</a:t>
            </a:r>
            <a:r>
              <a:rPr lang="zh-CN" altLang="en-US" sz="1600"/>
              <a:t>较大；</a:t>
            </a:r>
            <a:endParaRPr lang="zh-CN" altLang="en-US" sz="16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生长特性</a:t>
            </a:r>
            <a:r>
              <a:rPr lang="zh-CN" altLang="en-US" sz="1600"/>
              <a:t>：不同品种</a:t>
            </a:r>
            <a:r>
              <a:rPr lang="zh-CN" altLang="en-US" sz="1600">
                <a:solidFill>
                  <a:srgbClr val="C00000"/>
                </a:solidFill>
              </a:rPr>
              <a:t>生长特性</a:t>
            </a:r>
            <a:r>
              <a:rPr lang="zh-CN" altLang="en-US" sz="1600"/>
              <a:t>不同，如株高、根系发育、分蘖能力、叶片的光合作用效率等；</a:t>
            </a:r>
            <a:endParaRPr lang="zh-CN" altLang="en-US" sz="16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水分和养分利用效率</a:t>
            </a:r>
            <a:r>
              <a:rPr lang="zh-CN" altLang="en-US" sz="1600"/>
              <a:t>：不同品种可能在</a:t>
            </a:r>
            <a:r>
              <a:rPr lang="zh-CN" altLang="en-US" sz="1600">
                <a:solidFill>
                  <a:srgbClr val="C00000"/>
                </a:solidFill>
              </a:rPr>
              <a:t>水分</a:t>
            </a:r>
            <a:r>
              <a:rPr lang="zh-CN" altLang="en-US" sz="1600"/>
              <a:t>和</a:t>
            </a:r>
            <a:r>
              <a:rPr lang="zh-CN" altLang="en-US" sz="1600">
                <a:solidFill>
                  <a:srgbClr val="C00000"/>
                </a:solidFill>
              </a:rPr>
              <a:t>养分</a:t>
            </a:r>
            <a:r>
              <a:rPr lang="zh-CN" altLang="en-US" sz="1600"/>
              <a:t>的利用上表现出不同的效率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2406650" y="168910"/>
            <a:ext cx="9019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青稞产量与土壤理化性质之间的关系解析</a:t>
            </a:r>
            <a:r>
              <a:rPr lang="en-US" altLang="zh-CN" sz="2000" b="1"/>
              <a:t>——</a:t>
            </a:r>
            <a:r>
              <a:rPr lang="zh-CN" altLang="en-US" sz="2000" b="1">
                <a:solidFill>
                  <a:srgbClr val="FF0000"/>
                </a:solidFill>
              </a:rPr>
              <a:t>播期</a:t>
            </a:r>
            <a:r>
              <a:rPr lang="zh-CN" altLang="en-US" sz="2000" b="1"/>
              <a:t>、</a:t>
            </a:r>
            <a:r>
              <a:rPr lang="zh-CN" altLang="en-US" sz="2000" b="1">
                <a:solidFill>
                  <a:srgbClr val="FF0000"/>
                </a:solidFill>
              </a:rPr>
              <a:t>品种</a:t>
            </a:r>
            <a:r>
              <a:rPr lang="zh-CN" altLang="en-US" sz="2000" b="1"/>
              <a:t>的重要性</a:t>
            </a:r>
            <a:endParaRPr lang="zh-CN" altLang="en-US" sz="2000" b="1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45540" y="401955"/>
            <a:ext cx="2567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年试验小区布局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19545" y="482600"/>
            <a:ext cx="309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</a:rPr>
              <a:t>2025</a:t>
            </a:r>
            <a:r>
              <a:rPr lang="zh-CN" altLang="en-US" b="1">
                <a:solidFill>
                  <a:schemeClr val="tx1"/>
                </a:solidFill>
              </a:rPr>
              <a:t>年试验小区布局改进</a:t>
            </a:r>
            <a:endParaRPr lang="zh-CN" altLang="en-US" b="1">
              <a:solidFill>
                <a:schemeClr val="tx1"/>
              </a:solidFill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9104630" y="1059180"/>
            <a:ext cx="2226945" cy="4698365"/>
            <a:chOff x="14338" y="1668"/>
            <a:chExt cx="3507" cy="7399"/>
          </a:xfrm>
        </p:grpSpPr>
        <p:grpSp>
          <p:nvGrpSpPr>
            <p:cNvPr id="102" name="组合 101"/>
            <p:cNvGrpSpPr/>
            <p:nvPr/>
          </p:nvGrpSpPr>
          <p:grpSpPr>
            <a:xfrm>
              <a:off x="14338" y="1668"/>
              <a:ext cx="3507" cy="1025"/>
              <a:chOff x="14338" y="1668"/>
              <a:chExt cx="3507" cy="1025"/>
            </a:xfrm>
          </p:grpSpPr>
          <p:grpSp>
            <p:nvGrpSpPr>
              <p:cNvPr id="32" name="组合 31"/>
              <p:cNvGrpSpPr/>
              <p:nvPr/>
            </p:nvGrpSpPr>
            <p:grpSpPr>
              <a:xfrm rot="0">
                <a:off x="15075" y="1765"/>
                <a:ext cx="2770" cy="928"/>
                <a:chOff x="10547" y="1595"/>
                <a:chExt cx="2770" cy="928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10547" y="1595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10547" y="192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10547" y="2251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>
                <a:off x="14338" y="1668"/>
                <a:ext cx="707" cy="410"/>
                <a:chOff x="14338" y="1668"/>
                <a:chExt cx="707" cy="410"/>
              </a:xfrm>
            </p:grpSpPr>
            <p:sp>
              <p:nvSpPr>
                <p:cNvPr id="33" name="左大括号 32"/>
                <p:cNvSpPr/>
                <p:nvPr/>
              </p:nvSpPr>
              <p:spPr>
                <a:xfrm>
                  <a:off x="14925" y="1777"/>
                  <a:ext cx="120" cy="261"/>
                </a:xfrm>
                <a:prstGeom prst="lef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4338" y="1668"/>
                  <a:ext cx="659" cy="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1200" b="1">
                      <a:latin typeface="Times New Roman" panose="02020603050405020304" charset="0"/>
                      <a:cs typeface="Times New Roman" panose="02020603050405020304" charset="0"/>
                    </a:rPr>
                    <a:t>4m</a:t>
                  </a:r>
                  <a:endParaRPr lang="en-US" altLang="zh-CN" sz="1200" b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 rot="0">
              <a:off x="15075" y="8429"/>
              <a:ext cx="2770" cy="639"/>
              <a:chOff x="15075" y="8429"/>
              <a:chExt cx="2770" cy="639"/>
            </a:xfrm>
          </p:grpSpPr>
          <p:sp>
            <p:nvSpPr>
              <p:cNvPr id="35" name="左大括号 34"/>
              <p:cNvSpPr/>
              <p:nvPr/>
            </p:nvSpPr>
            <p:spPr>
              <a:xfrm rot="16200000">
                <a:off x="16346" y="7158"/>
                <a:ext cx="228" cy="277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6095" y="8634"/>
                <a:ext cx="868" cy="4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10</a:t>
                </a:r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rot="0">
              <a:off x="14338" y="4407"/>
              <a:ext cx="3507" cy="1025"/>
              <a:chOff x="10216" y="1498"/>
              <a:chExt cx="3507" cy="1025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10953" y="1595"/>
                <a:ext cx="2770" cy="928"/>
                <a:chOff x="10547" y="1595"/>
                <a:chExt cx="2770" cy="928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0547" y="1595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10547" y="192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0547" y="2251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左大括号 42"/>
              <p:cNvSpPr/>
              <p:nvPr/>
            </p:nvSpPr>
            <p:spPr>
              <a:xfrm>
                <a:off x="10803" y="1607"/>
                <a:ext cx="120" cy="26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0216" y="1498"/>
                <a:ext cx="659" cy="4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4m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 rot="0">
              <a:off x="14338" y="7348"/>
              <a:ext cx="3507" cy="1025"/>
              <a:chOff x="10216" y="1498"/>
              <a:chExt cx="3507" cy="1025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0953" y="1595"/>
                <a:ext cx="2770" cy="928"/>
                <a:chOff x="10547" y="1595"/>
                <a:chExt cx="2770" cy="928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0547" y="1595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10547" y="192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10547" y="2251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左大括号 49"/>
              <p:cNvSpPr/>
              <p:nvPr/>
            </p:nvSpPr>
            <p:spPr>
              <a:xfrm>
                <a:off x="10803" y="1607"/>
                <a:ext cx="120" cy="26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0216" y="1498"/>
                <a:ext cx="659" cy="4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4m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  <p:cxnSp>
        <p:nvCxnSpPr>
          <p:cNvPr id="68" name="直接箭头连接符 67"/>
          <p:cNvCxnSpPr>
            <a:stCxn id="77" idx="3"/>
            <a:endCxn id="30" idx="1"/>
          </p:cNvCxnSpPr>
          <p:nvPr/>
        </p:nvCxnSpPr>
        <p:spPr>
          <a:xfrm flipV="1">
            <a:off x="6934200" y="1415415"/>
            <a:ext cx="2638425" cy="65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77" idx="3"/>
            <a:endCxn id="41" idx="1"/>
          </p:cNvCxnSpPr>
          <p:nvPr/>
        </p:nvCxnSpPr>
        <p:spPr>
          <a:xfrm>
            <a:off x="6934200" y="2069465"/>
            <a:ext cx="2638425" cy="1085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77" idx="3"/>
            <a:endCxn id="48" idx="1"/>
          </p:cNvCxnSpPr>
          <p:nvPr/>
        </p:nvCxnSpPr>
        <p:spPr>
          <a:xfrm>
            <a:off x="6934200" y="2069465"/>
            <a:ext cx="2638425" cy="2952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11" idx="3"/>
            <a:endCxn id="77" idx="1"/>
          </p:cNvCxnSpPr>
          <p:nvPr/>
        </p:nvCxnSpPr>
        <p:spPr>
          <a:xfrm>
            <a:off x="3029585" y="2040890"/>
            <a:ext cx="1929130" cy="2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3528060" y="3583305"/>
            <a:ext cx="4575810" cy="233045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/>
              <a:t>原小区</a:t>
            </a:r>
            <a:r>
              <a:rPr lang="zh-CN" altLang="en-US" sz="1400"/>
              <a:t>同一品种同一播期纵向排列</a:t>
            </a:r>
            <a:r>
              <a:rPr lang="en-US" altLang="zh-CN" sz="1400">
                <a:solidFill>
                  <a:srgbClr val="FF0000"/>
                </a:solidFill>
              </a:rPr>
              <a:t>90m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1.5m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个</a:t>
            </a:r>
            <a:r>
              <a:rPr lang="zh-CN" altLang="en-US" sz="1400"/>
              <a:t>，</a:t>
            </a:r>
            <a:r>
              <a:rPr lang="zh-CN" altLang="en-US" sz="1400" b="1"/>
              <a:t>改进后</a:t>
            </a:r>
            <a:r>
              <a:rPr lang="zh-CN" altLang="en-US" sz="1400">
                <a:sym typeface="+mn-ea"/>
              </a:rPr>
              <a:t>同一品种同一播期</a:t>
            </a:r>
            <a:r>
              <a:rPr lang="zh-CN" altLang="en-US" sz="1400"/>
              <a:t>横向排列</a:t>
            </a:r>
            <a:r>
              <a:rPr lang="en-US" altLang="zh-CN" sz="1400">
                <a:solidFill>
                  <a:srgbClr val="FF0000"/>
                </a:solidFill>
              </a:rPr>
              <a:t>10m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4m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3</a:t>
            </a:r>
            <a:r>
              <a:rPr lang="zh-CN" altLang="en-US" sz="1400">
                <a:solidFill>
                  <a:srgbClr val="FF0000"/>
                </a:solidFill>
              </a:rPr>
              <a:t>个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将原来的小区作</a:t>
            </a:r>
            <a:r>
              <a:rPr lang="zh-CN" altLang="en-US" sz="1400">
                <a:solidFill>
                  <a:srgbClr val="FF0000"/>
                </a:solidFill>
              </a:rPr>
              <a:t>三个重复</a:t>
            </a:r>
            <a:r>
              <a:rPr lang="zh-CN" altLang="en-US" sz="1400"/>
              <a:t>，小区数量由</a:t>
            </a:r>
            <a:r>
              <a:rPr lang="en-US" altLang="zh-CN" sz="1400">
                <a:solidFill>
                  <a:srgbClr val="FF0000"/>
                </a:solidFill>
              </a:rPr>
              <a:t>12</a:t>
            </a:r>
            <a:r>
              <a:rPr lang="zh-CN" altLang="en-US" sz="1400"/>
              <a:t>个增加到</a:t>
            </a:r>
            <a:r>
              <a:rPr lang="en-US" altLang="zh-CN" sz="1400">
                <a:solidFill>
                  <a:srgbClr val="FF0000"/>
                </a:solidFill>
              </a:rPr>
              <a:t>36</a:t>
            </a:r>
            <a:r>
              <a:rPr lang="zh-CN" altLang="en-US" sz="1400"/>
              <a:t>个，确保结果的代表性、科学性；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为了克服因地块土壤性质正常</a:t>
            </a:r>
            <a:r>
              <a:rPr lang="zh-CN" altLang="en-US" sz="1400">
                <a:solidFill>
                  <a:srgbClr val="FF0000"/>
                </a:solidFill>
              </a:rPr>
              <a:t>变异</a:t>
            </a:r>
            <a:r>
              <a:rPr lang="zh-CN" altLang="en-US" sz="1400"/>
              <a:t>导致数据结果的偏差，将同一品种同一播期的三个重复，</a:t>
            </a:r>
            <a:r>
              <a:rPr lang="zh-CN" altLang="en-US" sz="1400">
                <a:solidFill>
                  <a:srgbClr val="FF0000"/>
                </a:solidFill>
              </a:rPr>
              <a:t>均匀布设</a:t>
            </a:r>
            <a:r>
              <a:rPr lang="zh-CN" altLang="en-US" sz="1400"/>
              <a:t>到整个</a:t>
            </a:r>
            <a:r>
              <a:rPr lang="zh-CN" altLang="en-US" sz="1400"/>
              <a:t>地块中；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400"/>
          </a:p>
        </p:txBody>
      </p:sp>
      <p:grpSp>
        <p:nvGrpSpPr>
          <p:cNvPr id="92" name="组合 91"/>
          <p:cNvGrpSpPr/>
          <p:nvPr/>
        </p:nvGrpSpPr>
        <p:grpSpPr>
          <a:xfrm>
            <a:off x="880110" y="1012825"/>
            <a:ext cx="2216150" cy="4900295"/>
            <a:chOff x="1386" y="1595"/>
            <a:chExt cx="3490" cy="7717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1386" y="1595"/>
              <a:ext cx="3385" cy="7287"/>
              <a:chOff x="3023" y="1549"/>
              <a:chExt cx="3385" cy="7287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4100" y="1549"/>
                <a:ext cx="2308" cy="6677"/>
                <a:chOff x="3808" y="1227"/>
                <a:chExt cx="2308" cy="6677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3808" y="1227"/>
                  <a:ext cx="218" cy="323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4226" y="1227"/>
                  <a:ext cx="218" cy="3237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4644" y="1227"/>
                  <a:ext cx="218" cy="3237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5062" y="1227"/>
                  <a:ext cx="218" cy="3237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5480" y="1227"/>
                  <a:ext cx="218" cy="3237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5898" y="1227"/>
                  <a:ext cx="218" cy="3237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3808" y="4668"/>
                  <a:ext cx="218" cy="32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4226" y="4668"/>
                  <a:ext cx="218" cy="323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644" y="4668"/>
                  <a:ext cx="218" cy="323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5062" y="4668"/>
                  <a:ext cx="218" cy="323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5480" y="4668"/>
                  <a:ext cx="218" cy="323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5898" y="4668"/>
                  <a:ext cx="218" cy="323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左大括号 19"/>
              <p:cNvSpPr/>
              <p:nvPr/>
            </p:nvSpPr>
            <p:spPr>
              <a:xfrm>
                <a:off x="3734" y="1561"/>
                <a:ext cx="330" cy="3213"/>
              </a:xfrm>
              <a:prstGeom prst="leftBrace">
                <a:avLst/>
              </a:prstGeom>
              <a:ln w="952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023" y="2918"/>
                <a:ext cx="835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90m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2" name="左大括号 21"/>
              <p:cNvSpPr/>
              <p:nvPr/>
            </p:nvSpPr>
            <p:spPr>
              <a:xfrm>
                <a:off x="3734" y="4990"/>
                <a:ext cx="330" cy="3213"/>
              </a:xfrm>
              <a:prstGeom prst="leftBrace">
                <a:avLst/>
              </a:prstGeom>
              <a:ln w="952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045" y="6350"/>
                <a:ext cx="835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90m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4" name="左大括号 23"/>
              <p:cNvSpPr/>
              <p:nvPr/>
            </p:nvSpPr>
            <p:spPr>
              <a:xfrm rot="16200000">
                <a:off x="4151" y="8222"/>
                <a:ext cx="120" cy="214"/>
              </a:xfrm>
              <a:prstGeom prst="leftBrac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792" y="8402"/>
                <a:ext cx="835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1.5m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58" name="直接箭头连接符 57"/>
            <p:cNvCxnSpPr/>
            <p:nvPr/>
          </p:nvCxnSpPr>
          <p:spPr>
            <a:xfrm flipH="1">
              <a:off x="3825" y="8273"/>
              <a:ext cx="1" cy="62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>
              <a:off x="4244" y="8273"/>
              <a:ext cx="1" cy="487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17" idx="2"/>
              <a:endCxn id="65" idx="0"/>
            </p:cNvCxnSpPr>
            <p:nvPr/>
          </p:nvCxnSpPr>
          <p:spPr>
            <a:xfrm>
              <a:off x="4662" y="8273"/>
              <a:ext cx="2" cy="27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3587" y="8830"/>
              <a:ext cx="42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A</a:t>
              </a:r>
              <a:endPara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012" y="8679"/>
              <a:ext cx="427" cy="4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400"/>
                <a:t>B</a:t>
              </a:r>
              <a:endParaRPr lang="en-US" altLang="zh-CN" sz="140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450" y="8546"/>
              <a:ext cx="427" cy="5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400"/>
                <a:t>C</a:t>
              </a:r>
              <a:endParaRPr lang="en-US" altLang="zh-CN" sz="140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2623" y="2825"/>
              <a:ext cx="89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5.12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3837" y="2825"/>
              <a:ext cx="83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5.22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572" y="6396"/>
              <a:ext cx="83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5.31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3837" y="6438"/>
              <a:ext cx="83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6.09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16890" y="6036945"/>
            <a:ext cx="3930650" cy="598805"/>
            <a:chOff x="814" y="9702"/>
            <a:chExt cx="6190" cy="943"/>
          </a:xfrm>
        </p:grpSpPr>
        <p:sp>
          <p:nvSpPr>
            <p:cNvPr id="62" name="文本框 61"/>
            <p:cNvSpPr txBox="1"/>
            <p:nvPr/>
          </p:nvSpPr>
          <p:spPr>
            <a:xfrm>
              <a:off x="814" y="10163"/>
              <a:ext cx="619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青稞品种：</a:t>
              </a:r>
              <a:r>
                <a:rPr lang="en-US" altLang="zh-CN" sz="1400" b="1">
                  <a:solidFill>
                    <a:schemeClr val="tx1"/>
                  </a:solidFill>
                </a:rPr>
                <a:t>A</a:t>
              </a:r>
              <a:r>
                <a:rPr lang="zh-CN" altLang="en-US" sz="1400"/>
                <a:t>喜拉</a:t>
              </a:r>
              <a:r>
                <a:rPr lang="en-US" altLang="zh-CN" sz="1400"/>
                <a:t>22</a:t>
              </a:r>
              <a:r>
                <a:rPr lang="zh-CN" altLang="en-US" sz="1400"/>
                <a:t>、</a:t>
              </a:r>
              <a:r>
                <a:rPr lang="en-US" altLang="zh-CN" sz="1400" b="1">
                  <a:solidFill>
                    <a:schemeClr val="tx1"/>
                  </a:solidFill>
                </a:rPr>
                <a:t>B</a:t>
              </a:r>
              <a:r>
                <a:rPr lang="zh-CN" altLang="en-US" sz="1400"/>
                <a:t>藏青</a:t>
              </a:r>
              <a:r>
                <a:rPr lang="en-US" altLang="zh-CN" sz="1400"/>
                <a:t>2000</a:t>
              </a:r>
              <a:r>
                <a:rPr lang="zh-CN" altLang="en-US" sz="1400"/>
                <a:t>、</a:t>
              </a:r>
              <a:r>
                <a:rPr lang="en-US" altLang="zh-CN" sz="1400" b="1">
                  <a:solidFill>
                    <a:schemeClr val="tx1"/>
                  </a:solidFill>
                </a:rPr>
                <a:t>C</a:t>
              </a:r>
              <a:r>
                <a:rPr lang="zh-CN" altLang="en-US" sz="1400"/>
                <a:t>藏青</a:t>
              </a:r>
              <a:r>
                <a:rPr lang="en-US" altLang="zh-CN" sz="1400"/>
                <a:t>3000</a:t>
              </a:r>
              <a:endParaRPr lang="en-US" altLang="zh-CN" sz="140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14" y="9702"/>
              <a:ext cx="551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青稞播期：</a:t>
              </a:r>
              <a:r>
                <a:rPr lang="en-US" altLang="zh-CN" sz="1400"/>
                <a:t>5.12</a:t>
              </a:r>
              <a:r>
                <a:rPr lang="zh-CN" altLang="en-US" sz="1400"/>
                <a:t>、</a:t>
              </a:r>
              <a:r>
                <a:rPr lang="en-US" altLang="zh-CN" sz="1400"/>
                <a:t>5.22</a:t>
              </a:r>
              <a:r>
                <a:rPr lang="zh-CN" altLang="en-US" sz="1400"/>
                <a:t>、</a:t>
              </a:r>
              <a:r>
                <a:rPr lang="en-US" altLang="zh-CN" sz="1400"/>
                <a:t>5.31</a:t>
              </a:r>
              <a:r>
                <a:rPr lang="zh-CN" altLang="en-US" sz="1400"/>
                <a:t>、</a:t>
              </a:r>
              <a:r>
                <a:rPr lang="en-US" altLang="zh-CN" sz="1400"/>
                <a:t>6.09</a:t>
              </a:r>
              <a:endParaRPr lang="en-US" altLang="zh-CN" sz="1400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618355" y="1640840"/>
            <a:ext cx="2315210" cy="1149350"/>
            <a:chOff x="7273" y="2584"/>
            <a:chExt cx="3646" cy="1810"/>
          </a:xfrm>
        </p:grpSpPr>
        <p:grpSp>
          <p:nvGrpSpPr>
            <p:cNvPr id="79" name="组合 78"/>
            <p:cNvGrpSpPr/>
            <p:nvPr/>
          </p:nvGrpSpPr>
          <p:grpSpPr>
            <a:xfrm>
              <a:off x="7809" y="2584"/>
              <a:ext cx="3110" cy="1348"/>
              <a:chOff x="5793" y="5658"/>
              <a:chExt cx="3110" cy="1348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5793" y="5658"/>
                <a:ext cx="3111" cy="13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5964" y="5825"/>
                <a:ext cx="2770" cy="1005"/>
                <a:chOff x="6157" y="5663"/>
                <a:chExt cx="2770" cy="1005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6157" y="566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highlight>
                      <a:srgbClr val="C0C0C0"/>
                    </a:highlight>
                  </a:endParaRPr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6157" y="6034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highlight>
                      <a:srgbClr val="C0C0C0"/>
                    </a:highlight>
                  </a:endParaRPr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6157" y="6396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highlight>
                      <a:srgbClr val="C0C0C0"/>
                    </a:highlight>
                  </a:endParaRPr>
                </a:p>
              </p:txBody>
            </p:sp>
          </p:grpSp>
        </p:grpSp>
        <p:grpSp>
          <p:nvGrpSpPr>
            <p:cNvPr id="94" name="组合 93"/>
            <p:cNvGrpSpPr/>
            <p:nvPr/>
          </p:nvGrpSpPr>
          <p:grpSpPr>
            <a:xfrm>
              <a:off x="7980" y="3756"/>
              <a:ext cx="2770" cy="639"/>
              <a:chOff x="15075" y="8429"/>
              <a:chExt cx="2770" cy="639"/>
            </a:xfrm>
          </p:grpSpPr>
          <p:sp>
            <p:nvSpPr>
              <p:cNvPr id="95" name="左大括号 94"/>
              <p:cNvSpPr/>
              <p:nvPr/>
            </p:nvSpPr>
            <p:spPr>
              <a:xfrm rot="16200000">
                <a:off x="16346" y="7158"/>
                <a:ext cx="228" cy="277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6095" y="8634"/>
                <a:ext cx="868" cy="4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10</a:t>
                </a:r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7273" y="2646"/>
              <a:ext cx="707" cy="410"/>
              <a:chOff x="14338" y="1668"/>
              <a:chExt cx="707" cy="410"/>
            </a:xfrm>
          </p:grpSpPr>
          <p:sp>
            <p:nvSpPr>
              <p:cNvPr id="100" name="左大括号 99"/>
              <p:cNvSpPr/>
              <p:nvPr/>
            </p:nvSpPr>
            <p:spPr>
              <a:xfrm>
                <a:off x="14925" y="1777"/>
                <a:ext cx="120" cy="26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14338" y="1668"/>
                <a:ext cx="659" cy="4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4m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5520" y="1046480"/>
            <a:ext cx="5213985" cy="3911600"/>
          </a:xfrm>
          <a:prstGeom prst="rect">
            <a:avLst/>
          </a:prstGeom>
        </p:spPr>
      </p:pic>
      <p:pic>
        <p:nvPicPr>
          <p:cNvPr id="3" name="图片 2" descr="试验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98755"/>
            <a:ext cx="1800225" cy="6094730"/>
          </a:xfrm>
          <a:prstGeom prst="rect">
            <a:avLst/>
          </a:prstGeom>
        </p:spPr>
      </p:pic>
      <p:pic>
        <p:nvPicPr>
          <p:cNvPr id="4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" y="1203008"/>
            <a:ext cx="3116580" cy="3754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右箭头 3"/>
          <p:cNvSpPr/>
          <p:nvPr/>
        </p:nvSpPr>
        <p:spPr>
          <a:xfrm>
            <a:off x="5141595" y="2825750"/>
            <a:ext cx="473710" cy="6489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</Words>
  <Application>WPS 演示</Application>
  <PresentationFormat>宽屏</PresentationFormat>
  <Paragraphs>103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Times New Roman</vt:lpstr>
      <vt:lpstr>Wingdings</vt:lpstr>
      <vt:lpstr>Calibri</vt:lpstr>
      <vt:lpstr>Arial Unicode MS</vt:lpstr>
      <vt:lpstr>黑体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GZ</cp:lastModifiedBy>
  <cp:revision>68</cp:revision>
  <dcterms:created xsi:type="dcterms:W3CDTF">2023-08-09T12:44:00Z</dcterms:created>
  <dcterms:modified xsi:type="dcterms:W3CDTF">2025-01-15T07:11:29Z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2944B210E3014358BB43C41E11DED2BC_12</vt:lpwstr>
  </property>
  <property fmtid="{D5CDD505-2E9C-101B-9397-08002B2CF9AE}" pid="3" name="KSOProductBuildVer">
    <vt:lpwstr>2052-12.1.0.19770</vt:lpwstr>
  </property>
</Properties>
</file>